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4" r:id="rId2"/>
    <p:sldId id="362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0" r:id="rId1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9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pos="339">
          <p15:clr>
            <a:srgbClr val="A4A3A4"/>
          </p15:clr>
        </p15:guide>
        <p15:guide id="6" pos="56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F9C35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8" autoAdjust="0"/>
    <p:restoredTop sz="80247" autoAdjust="0"/>
  </p:normalViewPr>
  <p:slideViewPr>
    <p:cSldViewPr snapToGrid="0" showGuides="1">
      <p:cViewPr varScale="1">
        <p:scale>
          <a:sx n="59" d="100"/>
          <a:sy n="59" d="100"/>
        </p:scale>
        <p:origin x="1650" y="72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83860-4368-477E-949C-EFFB2D7A6FCF}" type="datetimeFigureOut">
              <a:rPr lang="nl-NL" smtClean="0"/>
              <a:pPr/>
              <a:t>4-7-2015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ACCC5-82E5-465D-9C4B-E9A05E0E54D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3716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5A3A1-DC64-4EF9-BE01-EE8ACAEB9029}" type="datetimeFigureOut">
              <a:rPr lang="en-GB" smtClean="0"/>
              <a:pPr/>
              <a:t>04/07/2015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99C58-F26E-484C-B158-D7CF572B491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61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fr-FR" b="0" i="0" u="none" baseline="0" dirty="0"/>
              <a:t>Note à l'intention </a:t>
            </a:r>
            <a:r>
              <a:rPr lang="fr-FR" b="0" i="0" u="none" baseline="0" dirty="0" smtClean="0"/>
              <a:t>du formateur : </a:t>
            </a:r>
            <a:endParaRPr lang="fr-FR" b="0" i="0" u="none" baseline="0" dirty="0"/>
          </a:p>
          <a:p>
            <a:pPr marL="285750" indent="-285750" algn="l" rtl="0">
              <a:buAutoNum type="romanLcParenBoth"/>
            </a:pPr>
            <a:r>
              <a:rPr lang="fr-FR" b="0" i="0" u="none" baseline="0" dirty="0"/>
              <a:t>Présenter la première partie de ce diaporama (jusqu'à la diapositive n° 5)</a:t>
            </a:r>
          </a:p>
          <a:p>
            <a:pPr marL="285750" indent="-285750" algn="l" rtl="0">
              <a:buAutoNum type="romanLcParenBoth"/>
            </a:pPr>
            <a:r>
              <a:rPr lang="fr-FR" b="0" i="0" u="none" baseline="0" dirty="0"/>
              <a:t>Présenter ensuite les trois cas d'étude annexes du module 2.4</a:t>
            </a:r>
          </a:p>
          <a:p>
            <a:pPr marL="285750" indent="-285750" algn="l" rtl="0">
              <a:buAutoNum type="romanLcParenBoth"/>
            </a:pPr>
            <a:r>
              <a:rPr lang="fr-FR" b="0" i="0" u="none" baseline="0" dirty="0"/>
              <a:t>Présenter enfin le reste du diaporama qui propose notamment certaines conclusions tirées des </a:t>
            </a:r>
            <a:r>
              <a:rPr lang="fr-FR" b="0" i="0" u="none" baseline="0" dirty="0" smtClean="0"/>
              <a:t>études de cas</a:t>
            </a:r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2599C58-F26E-484C-B158-D7CF572B4912}" type="slidenum">
              <a:rPr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016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lang="fr-FR" sz="1200" b="0" i="0" u="none" baseline="0" dirty="0"/>
              <a:t>L</a:t>
            </a:r>
            <a:r>
              <a:rPr lang="fr-FR" sz="1200" b="0" i="0" u="none" baseline="0" dirty="0" smtClean="0"/>
              <a:t>es </a:t>
            </a:r>
            <a:r>
              <a:rPr lang="fr-FR" sz="1200" b="0" i="0" u="none" baseline="0" dirty="0"/>
              <a:t>informations </a:t>
            </a:r>
            <a:r>
              <a:rPr lang="fr-FR" sz="1200" b="0" i="0" u="none" baseline="0" dirty="0" smtClean="0"/>
              <a:t>disponibles sont limitées sur </a:t>
            </a:r>
            <a:r>
              <a:rPr lang="fr-FR" sz="1200" b="0" i="0" u="none" baseline="0" dirty="0"/>
              <a:t>les cas précis </a:t>
            </a:r>
            <a:r>
              <a:rPr lang="fr-FR" sz="1200" b="0" i="0" u="none" baseline="0" dirty="0" smtClean="0"/>
              <a:t>où les </a:t>
            </a:r>
            <a:r>
              <a:rPr lang="fr-FR" sz="1200" b="0" i="0" u="none" baseline="0" dirty="0"/>
              <a:t>données issues de la surveillance à l'échelon local ont été intégrées à celles provenant des activités de télédétection ou dans les systèmes nationaux de </a:t>
            </a:r>
            <a:r>
              <a:rPr lang="fr-FR" sz="1200" b="0" i="0" u="none" baseline="0" dirty="0" err="1"/>
              <a:t>MNV</a:t>
            </a:r>
            <a:r>
              <a:rPr lang="fr-FR" sz="1200" b="0" i="0" u="none" baseline="0" dirty="0"/>
              <a:t>, ou ont été traitées pour être compatibles avec les données du </a:t>
            </a:r>
            <a:r>
              <a:rPr lang="fr-FR" sz="1200" b="0" i="0" u="none" baseline="0" dirty="0" smtClean="0"/>
              <a:t>système national de surveillance des forêts. </a:t>
            </a:r>
            <a:endParaRPr lang="fr-FR" sz="1200" b="0" i="0" u="none" baseline="0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2599C58-F26E-484C-B158-D7CF572B4912}" type="slidenum">
              <a:rPr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220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fr-FR" b="0" i="0" u="none" baseline="0" dirty="0"/>
              <a:t>SNV = </a:t>
            </a:r>
            <a:r>
              <a:rPr lang="fr-FR" b="0" i="0" u="none" baseline="0" dirty="0" smtClean="0"/>
              <a:t>Agence de développement néerlandaise</a:t>
            </a:r>
          </a:p>
          <a:p>
            <a:pPr algn="l" rtl="0"/>
            <a:r>
              <a:rPr lang="fr-FR" b="0" i="0" u="none" baseline="0" smtClean="0"/>
              <a:t>SPOT </a:t>
            </a:r>
            <a:r>
              <a:rPr lang="fr-FR" b="0" i="0" u="none" baseline="0" dirty="0"/>
              <a:t>= Satellite pour l’observation de la </a:t>
            </a:r>
            <a:r>
              <a:rPr lang="fr-FR" b="0" i="0" u="none" baseline="0" dirty="0" smtClean="0"/>
              <a:t>Terre</a:t>
            </a:r>
            <a:endParaRPr lang="fr-FR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2599C58-F26E-484C-B158-D7CF572B4912}" type="slidenum">
              <a:rPr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461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520042"/>
            <a:ext cx="8521188" cy="4404807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800901" y="6127845"/>
            <a:ext cx="5141487" cy="6141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1000" dirty="0" smtClean="0">
                <a:solidFill>
                  <a:schemeClr val="accent3"/>
                </a:solidFill>
              </a:rPr>
              <a:t>Space</a:t>
            </a:r>
            <a:r>
              <a:rPr lang="en-GB" sz="1000" baseline="0" dirty="0" smtClean="0">
                <a:solidFill>
                  <a:schemeClr val="accent3"/>
                </a:solidFill>
              </a:rPr>
              <a:t> for partner logo’s </a:t>
            </a:r>
            <a:br>
              <a:rPr lang="en-GB" sz="1000" baseline="0" dirty="0" smtClean="0">
                <a:solidFill>
                  <a:schemeClr val="accent3"/>
                </a:solidFill>
              </a:rPr>
            </a:br>
            <a:r>
              <a:rPr lang="en-GB" sz="800" baseline="0" dirty="0" smtClean="0">
                <a:solidFill>
                  <a:schemeClr val="accent3"/>
                </a:solidFill>
              </a:rPr>
              <a:t>(place a white shape behind the logo’s to hide this text and border)</a:t>
            </a:r>
            <a:endParaRPr lang="en-GB" sz="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3800901" y="6127845"/>
            <a:ext cx="5141487" cy="6141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1000" dirty="0" smtClean="0">
                <a:solidFill>
                  <a:schemeClr val="accent3"/>
                </a:solidFill>
              </a:rPr>
              <a:t>Space</a:t>
            </a:r>
            <a:r>
              <a:rPr lang="en-GB" sz="1000" baseline="0" dirty="0" smtClean="0">
                <a:solidFill>
                  <a:schemeClr val="accent3"/>
                </a:solidFill>
              </a:rPr>
              <a:t> for partner logo’s </a:t>
            </a:r>
            <a:br>
              <a:rPr lang="en-GB" sz="1000" baseline="0" dirty="0" smtClean="0">
                <a:solidFill>
                  <a:schemeClr val="accent3"/>
                </a:solidFill>
              </a:rPr>
            </a:br>
            <a:r>
              <a:rPr lang="en-GB" sz="800" baseline="0" dirty="0" smtClean="0">
                <a:solidFill>
                  <a:schemeClr val="accent3"/>
                </a:solidFill>
              </a:rPr>
              <a:t>(place a white shape behind the logo’s to hide this text and border)</a:t>
            </a:r>
            <a:endParaRPr lang="en-GB" sz="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Klik om de stijl te bewerken</a:t>
            </a:r>
            <a:endParaRPr lang="en-GB" dirty="0" smtClean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endParaRPr lang="en-GB" dirty="0" smtClean="0"/>
          </a:p>
        </p:txBody>
      </p:sp>
      <p:sp>
        <p:nvSpPr>
          <p:cNvPr id="10" name="Rectangle 9"/>
          <p:cNvSpPr/>
          <p:nvPr userDrawn="1"/>
        </p:nvSpPr>
        <p:spPr>
          <a:xfrm>
            <a:off x="301647" y="6141730"/>
            <a:ext cx="2902688" cy="57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16518" y="6005250"/>
            <a:ext cx="8127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fr-FR" sz="1200" i="1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Module 2.4</a:t>
            </a:r>
            <a:r>
              <a:rPr lang="fr-FR" sz="1200" i="1" baseline="0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– </a:t>
            </a:r>
            <a:r>
              <a:rPr lang="fr-FR" sz="1200" i="1" kern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Intégration de la surveillance de la REDD+ par les collectivités au système de surveillance national (ou d’échelle comparable)</a:t>
            </a:r>
            <a:endParaRPr lang="fr-FR" sz="1200" i="1" kern="1200" noProof="0" dirty="0" smtClean="0">
              <a:solidFill>
                <a:schemeClr val="accent6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i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Matériels de formation à </a:t>
            </a:r>
            <a:r>
              <a:rPr lang="fr-BE" sz="1200" i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REDD</a:t>
            </a:r>
            <a:r>
              <a:rPr lang="fr-BE" sz="1200" i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+ mis au point par </a:t>
            </a:r>
            <a:r>
              <a:rPr lang="fr-BE" sz="1200" i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GOFC</a:t>
            </a:r>
            <a:r>
              <a:rPr lang="fr-BE" sz="1200" i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-GOLD, Wageningen </a:t>
            </a:r>
            <a:r>
              <a:rPr lang="fr-BE" sz="1200" i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University</a:t>
            </a:r>
            <a:r>
              <a:rPr lang="fr-BE" sz="1200" i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fr-BE" sz="1200" i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FCPF</a:t>
            </a:r>
            <a:r>
              <a:rPr lang="fr-BE" sz="1200" i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de la Banque mondiale</a:t>
            </a:r>
            <a:endParaRPr lang="en-GB" sz="1200" i="1" dirty="0" smtClean="0">
              <a:solidFill>
                <a:schemeClr val="accent6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Chevron 11"/>
          <p:cNvSpPr/>
          <p:nvPr userDrawn="1"/>
        </p:nvSpPr>
        <p:spPr>
          <a:xfrm>
            <a:off x="492412" y="6198880"/>
            <a:ext cx="425558" cy="17964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 userDrawn="1"/>
        </p:nvSpPr>
        <p:spPr>
          <a:xfrm>
            <a:off x="8355699" y="6199868"/>
            <a:ext cx="561976" cy="297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523FA82C-FC15-4F8C-9865-B5B8DD09C3CB}" type="slidenum">
              <a:rPr lang="en-GB" sz="120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‹#›</a:t>
            </a:fld>
            <a:endParaRPr lang="en-GB" sz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4" name="Rechte verbindingslijn 8"/>
          <p:cNvCxnSpPr/>
          <p:nvPr userDrawn="1"/>
        </p:nvCxnSpPr>
        <p:spPr>
          <a:xfrm>
            <a:off x="374177" y="6051788"/>
            <a:ext cx="8543498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5317" y="82506"/>
            <a:ext cx="8652358" cy="2027041"/>
          </a:xfrm>
        </p:spPr>
        <p:txBody>
          <a:bodyPr/>
          <a:lstStyle/>
          <a:p>
            <a:r>
              <a:rPr lang="fr-FR" sz="2800" b="0" i="0" u="none" baseline="0" dirty="0"/>
              <a:t>Module 2.4 – </a:t>
            </a:r>
            <a:r>
              <a:rPr lang="fr-FR" sz="2800" dirty="0"/>
              <a:t>Intégration de la surveillance de la REDD+ par les collectivités au système de surveillance national (ou </a:t>
            </a:r>
            <a:r>
              <a:rPr lang="fr-FR" sz="2800" dirty="0" smtClean="0"/>
              <a:t>d’échelle comparable)</a:t>
            </a:r>
            <a:endParaRPr lang="fr-FR" sz="2800" b="0" i="0" u="none" baseline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197" y="1815270"/>
            <a:ext cx="4910824" cy="3781010"/>
          </a:xfrm>
        </p:spPr>
        <p:txBody>
          <a:bodyPr/>
          <a:lstStyle/>
          <a:p>
            <a:pPr algn="l" rtl="0">
              <a:lnSpc>
                <a:spcPct val="100000"/>
              </a:lnSpc>
              <a:buNone/>
            </a:pPr>
            <a:endParaRPr lang="fr-FR" sz="1600" i="1" dirty="0" smtClean="0"/>
          </a:p>
          <a:p>
            <a:pPr algn="l" rtl="0">
              <a:lnSpc>
                <a:spcPct val="100000"/>
              </a:lnSpc>
              <a:buNone/>
            </a:pPr>
            <a:endParaRPr lang="fr-FR" sz="1600" i="1" dirty="0" smtClean="0"/>
          </a:p>
          <a:p>
            <a:pPr algn="l" rtl="0">
              <a:lnSpc>
                <a:spcPct val="100000"/>
              </a:lnSpc>
              <a:buNone/>
            </a:pPr>
            <a:r>
              <a:rPr lang="fr-FR" sz="1600" b="0" i="1" u="none" baseline="0" dirty="0" smtClean="0"/>
              <a:t>Auteurs :</a:t>
            </a:r>
            <a:endParaRPr lang="fr-FR" sz="1600" b="0" i="1" u="none" baseline="0" dirty="0"/>
          </a:p>
          <a:p>
            <a:pPr marL="450850" lvl="1" indent="0" algn="l" rtl="0">
              <a:lnSpc>
                <a:spcPct val="100000"/>
              </a:lnSpc>
              <a:buNone/>
            </a:pPr>
            <a:r>
              <a:rPr lang="fr-FR" sz="1400" b="0" i="0" u="none" baseline="0" dirty="0"/>
              <a:t>Margaret </a:t>
            </a:r>
            <a:r>
              <a:rPr lang="fr-FR" sz="1400" b="0" i="0" u="none" baseline="0" dirty="0" err="1"/>
              <a:t>Skutsch</a:t>
            </a:r>
            <a:r>
              <a:rPr lang="fr-FR" sz="1400" b="0" i="0" u="none" baseline="0" dirty="0"/>
              <a:t>, </a:t>
            </a:r>
            <a:r>
              <a:rPr lang="fr-FR" sz="1400" b="0" i="0" u="none" baseline="0" dirty="0" err="1"/>
              <a:t>Universidad</a:t>
            </a:r>
            <a:r>
              <a:rPr lang="fr-FR" sz="1400" b="0" i="0" u="none" baseline="0" dirty="0"/>
              <a:t> </a:t>
            </a:r>
            <a:r>
              <a:rPr lang="fr-FR" sz="1400" b="0" i="0" u="none" baseline="0" dirty="0" err="1"/>
              <a:t>Nacional</a:t>
            </a:r>
            <a:r>
              <a:rPr lang="fr-FR" sz="1400" b="0" i="0" u="none" baseline="0" dirty="0"/>
              <a:t> 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b="0" i="0" u="none" baseline="0" dirty="0" err="1"/>
              <a:t>Autónoma</a:t>
            </a:r>
            <a:r>
              <a:rPr lang="fr-FR" sz="1400" b="0" i="0" u="none" baseline="0" dirty="0"/>
              <a:t> de Mexico</a:t>
            </a:r>
          </a:p>
          <a:p>
            <a:pPr marL="450850" lvl="1" indent="0" algn="l" rtl="0">
              <a:lnSpc>
                <a:spcPct val="100000"/>
              </a:lnSpc>
              <a:buNone/>
            </a:pPr>
            <a:r>
              <a:rPr lang="fr-FR" sz="1400" b="0" i="0" u="none" baseline="0" dirty="0"/>
              <a:t>Arturo </a:t>
            </a:r>
            <a:r>
              <a:rPr lang="fr-FR" sz="1400" b="0" i="0" u="none" baseline="0" dirty="0" err="1"/>
              <a:t>Balderas</a:t>
            </a:r>
            <a:r>
              <a:rPr lang="fr-FR" sz="1400" b="0" i="0" u="none" baseline="0" dirty="0"/>
              <a:t> Torres, </a:t>
            </a:r>
            <a:r>
              <a:rPr lang="fr-FR" sz="1400" b="0" i="0" u="none" baseline="0" dirty="0" err="1"/>
              <a:t>Universidad</a:t>
            </a:r>
            <a:r>
              <a:rPr lang="fr-FR" sz="1400" b="0" i="0" u="none" baseline="0" dirty="0"/>
              <a:t> </a:t>
            </a:r>
            <a:r>
              <a:rPr lang="fr-FR" sz="1400" b="0" i="0" u="none" baseline="0" dirty="0" err="1"/>
              <a:t>Nacional</a:t>
            </a:r>
            <a:r>
              <a:rPr lang="fr-FR" sz="1400" b="0" i="0" u="none" baseline="0" dirty="0"/>
              <a:t> 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b="0" i="0" u="none" baseline="0" dirty="0" err="1"/>
              <a:t>Autónoma</a:t>
            </a:r>
            <a:r>
              <a:rPr lang="fr-FR" sz="1400" b="0" i="0" u="none" baseline="0" dirty="0"/>
              <a:t> de Mexico</a:t>
            </a:r>
          </a:p>
          <a:p>
            <a:pPr lvl="1" indent="-531813" algn="l" rtl="0">
              <a:lnSpc>
                <a:spcPct val="100000"/>
              </a:lnSpc>
              <a:buNone/>
            </a:pPr>
            <a:endParaRPr lang="fr-FR" sz="1400" dirty="0"/>
          </a:p>
          <a:p>
            <a:pPr marL="0" lvl="1" indent="0" algn="l" rtl="0">
              <a:lnSpc>
                <a:spcPct val="100000"/>
              </a:lnSpc>
              <a:buNone/>
            </a:pPr>
            <a:r>
              <a:rPr lang="fr-FR" b="1" i="0" u="none" baseline="0" dirty="0"/>
              <a:t>Présentation des </a:t>
            </a:r>
            <a:r>
              <a:rPr lang="fr-FR" b="1" i="0" u="none" baseline="0" dirty="0" smtClean="0"/>
              <a:t>exemples</a:t>
            </a:r>
            <a:r>
              <a:rPr lang="fr-FR" b="1" i="0" u="none" dirty="0" smtClean="0"/>
              <a:t> nationaux</a:t>
            </a:r>
            <a:endParaRPr lang="fr-FR" b="1" dirty="0" smtClean="0"/>
          </a:p>
          <a:p>
            <a:pPr lvl="1" indent="-531813" algn="l" rtl="0">
              <a:lnSpc>
                <a:spcPct val="100000"/>
              </a:lnSpc>
              <a:buNone/>
            </a:pPr>
            <a:endParaRPr lang="fr-FR" sz="1400" dirty="0" smtClean="0"/>
          </a:p>
          <a:p>
            <a:pPr algn="l" rtl="0">
              <a:lnSpc>
                <a:spcPct val="100000"/>
              </a:lnSpc>
              <a:buFont typeface="Arial" pitchFamily="34" charset="0"/>
              <a:buChar char="•"/>
            </a:pPr>
            <a:endParaRPr lang="fr-FR" sz="1600" dirty="0" smtClean="0"/>
          </a:p>
        </p:txBody>
      </p:sp>
      <p:pic>
        <p:nvPicPr>
          <p:cNvPr id="4" name="Picture 1" descr="C:\Users\Eigenaar\Documents\WUR_GOFC_GOLD\Training material GOFC-GOLD\Images ppts\Selected Pics\P6240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0010" y="2544686"/>
            <a:ext cx="3710400" cy="278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2874" y="5762625"/>
            <a:ext cx="8780585" cy="898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47" r="65233"/>
          <a:stretch/>
        </p:blipFill>
        <p:spPr bwMode="hidden">
          <a:xfrm>
            <a:off x="0" y="6209732"/>
            <a:ext cx="3179135" cy="648267"/>
          </a:xfrm>
          <a:prstGeom prst="rect">
            <a:avLst/>
          </a:prstGeom>
        </p:spPr>
      </p:pic>
      <p:pic>
        <p:nvPicPr>
          <p:cNvPr id="8" name="Picture 7" descr="GOFC-Gold Tray cover only 2010_200dpi"/>
          <p:cNvPicPr/>
          <p:nvPr/>
        </p:nvPicPr>
        <p:blipFill>
          <a:blip r:embed="rId5" cstate="print"/>
          <a:srcRect l="20703" t="85967" r="20917" b="3633"/>
          <a:stretch>
            <a:fillRect/>
          </a:stretch>
        </p:blipFill>
        <p:spPr bwMode="auto">
          <a:xfrm>
            <a:off x="3117735" y="6209732"/>
            <a:ext cx="2543690" cy="45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11" descr="logo_WB FCPF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2523" y="5994951"/>
            <a:ext cx="972687" cy="710810"/>
          </a:xfrm>
          <a:prstGeom prst="rect">
            <a:avLst/>
          </a:prstGeom>
        </p:spPr>
      </p:pic>
      <p:cxnSp>
        <p:nvCxnSpPr>
          <p:cNvPr id="10" name="Rechte verbindingslijn 8"/>
          <p:cNvCxnSpPr/>
          <p:nvPr/>
        </p:nvCxnSpPr>
        <p:spPr>
          <a:xfrm>
            <a:off x="374177" y="5851763"/>
            <a:ext cx="8543498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flipH="1">
            <a:off x="7134224" y="5477560"/>
            <a:ext cx="17279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fr-FR" sz="1200" b="0" i="0" u="none" baseline="0">
                <a:latin typeface="Verdana" pitchFamily="34" charset="0"/>
              </a:rPr>
              <a:t>V1, mai 2015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3042" y="6080676"/>
            <a:ext cx="1499126" cy="4406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7276666" y="6479523"/>
            <a:ext cx="17203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1100" b="0" i="0" u="none" baseline="0">
                <a:solidFill>
                  <a:schemeClr val="accent6"/>
                </a:solidFill>
              </a:rPr>
              <a:t>Licence Creative Commons</a:t>
            </a:r>
            <a:endParaRPr lang="fr-FR" sz="11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algn="l" rtl="0"/>
            <a:r>
              <a:rPr lang="fr-FR" b="0" i="0" u="none" baseline="0"/>
              <a:t>Conséquences sociales</a:t>
            </a:r>
            <a:endParaRPr lang="fr-F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1200" y="1137192"/>
            <a:ext cx="8521188" cy="4690398"/>
          </a:xfrm>
        </p:spPr>
        <p:txBody>
          <a:bodyPr/>
          <a:lstStyle/>
          <a:p>
            <a:pPr algn="l" rtl="0"/>
            <a:r>
              <a:rPr lang="fr-FR" b="0" i="0" u="none" baseline="0" dirty="0"/>
              <a:t>La question de savoir qui doit faire partie de l'équipe de surveillance peut se poser.</a:t>
            </a:r>
          </a:p>
          <a:p>
            <a:pPr algn="l" rtl="0"/>
            <a:r>
              <a:rPr lang="fr-FR" b="0" i="0" u="none" baseline="0" dirty="0"/>
              <a:t>Si les membres de l'équipe sont rémunérés pour leur travail, les postes feront l'objet de convoitises et </a:t>
            </a:r>
            <a:r>
              <a:rPr lang="fr-FR" b="0" i="0" u="none" baseline="0" dirty="0" smtClean="0"/>
              <a:t>risquent d’être récupérés</a:t>
            </a:r>
            <a:r>
              <a:rPr lang="fr-FR" b="0" i="0" u="none" dirty="0" smtClean="0"/>
              <a:t> par</a:t>
            </a:r>
            <a:r>
              <a:rPr lang="fr-FR" b="0" i="0" u="none" baseline="0" dirty="0" smtClean="0"/>
              <a:t> </a:t>
            </a:r>
            <a:r>
              <a:rPr lang="fr-FR" b="0" i="0" u="none" baseline="0" dirty="0"/>
              <a:t>l'élite.</a:t>
            </a:r>
          </a:p>
          <a:p>
            <a:pPr algn="l" rtl="0"/>
            <a:r>
              <a:rPr lang="fr-FR" b="0" i="0" u="none" baseline="0" dirty="0"/>
              <a:t>Si une petite équipe est mise en place, certains de ses membres, </a:t>
            </a:r>
            <a:r>
              <a:rPr lang="fr-FR" b="0" i="0" u="none" baseline="0" dirty="0" smtClean="0"/>
              <a:t>si pas </a:t>
            </a:r>
            <a:r>
              <a:rPr lang="fr-FR" b="0" i="0" u="none" baseline="0" dirty="0"/>
              <a:t>tous, auront quitté la </a:t>
            </a:r>
            <a:r>
              <a:rPr lang="fr-FR" b="0" i="0" u="none" baseline="0" dirty="0" smtClean="0"/>
              <a:t>collectivité </a:t>
            </a:r>
            <a:r>
              <a:rPr lang="fr-FR" b="0" i="0" u="none" baseline="0" dirty="0"/>
              <a:t>lorsque débutera le deuxième cycle de surveillance.  D'un autre côté, si l'ensemble de la </a:t>
            </a:r>
            <a:r>
              <a:rPr lang="fr-FR" b="0" i="0" u="none" baseline="0" dirty="0" smtClean="0"/>
              <a:t>collectivité </a:t>
            </a:r>
            <a:r>
              <a:rPr lang="fr-FR" b="0" i="0" u="none" baseline="0" dirty="0"/>
              <a:t>bénéficie d'une formation, ses membres auront suffisamment </a:t>
            </a:r>
            <a:r>
              <a:rPr lang="fr-FR" b="0" i="0" u="none" baseline="0" dirty="0" smtClean="0"/>
              <a:t>d’expérience pratique</a:t>
            </a:r>
            <a:r>
              <a:rPr lang="fr-FR" b="0" i="0" u="none" dirty="0" smtClean="0"/>
              <a:t> à</a:t>
            </a:r>
            <a:r>
              <a:rPr lang="fr-FR" b="0" i="0" u="none" baseline="0" dirty="0" smtClean="0"/>
              <a:t> </a:t>
            </a:r>
            <a:r>
              <a:rPr lang="fr-FR" b="0" i="0" u="none" baseline="0" dirty="0"/>
              <a:t>leur actif pour effectuer ces relevés. </a:t>
            </a:r>
          </a:p>
          <a:p>
            <a:pPr algn="l" rtl="0"/>
            <a:r>
              <a:rPr lang="fr-FR" b="0" i="1" u="none" baseline="0" dirty="0"/>
              <a:t>Comment résoudre ce problème ?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250494"/>
          </a:xfrm>
        </p:spPr>
        <p:txBody>
          <a:bodyPr/>
          <a:lstStyle/>
          <a:p>
            <a:pPr algn="l" rtl="0">
              <a:lnSpc>
                <a:spcPct val="100000"/>
              </a:lnSpc>
            </a:pPr>
            <a:r>
              <a:rPr lang="fr-FR" b="0" i="0" u="none" baseline="0" dirty="0"/>
              <a:t>Partie I </a:t>
            </a:r>
            <a:r>
              <a:rPr lang="fr-FR" b="0" i="0" u="none" baseline="0" dirty="0" smtClean="0"/>
              <a:t>– Présentation </a:t>
            </a:r>
            <a:r>
              <a:rPr lang="fr-FR" b="0" i="0" u="none" baseline="0" dirty="0"/>
              <a:t>des </a:t>
            </a:r>
            <a:r>
              <a:rPr lang="fr-FR" b="0" i="0" u="none" baseline="0" dirty="0" smtClean="0"/>
              <a:t>exemples nationaux </a:t>
            </a:r>
            <a:r>
              <a:rPr lang="fr-FR" b="0" i="0" u="none" baseline="0" dirty="0"/>
              <a:t>(1/3)</a:t>
            </a:r>
            <a:endParaRPr lang="fr-FR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21200" y="1751613"/>
            <a:ext cx="8521188" cy="4075982"/>
          </a:xfrm>
        </p:spPr>
        <p:txBody>
          <a:bodyPr/>
          <a:lstStyle/>
          <a:p>
            <a:pPr algn="l" rtl="0"/>
            <a:r>
              <a:rPr lang="fr-FR" sz="2400" b="0" i="0" u="none" baseline="0" dirty="0"/>
              <a:t>La majeure partie de l'expérience de la surveillance </a:t>
            </a:r>
            <a:r>
              <a:rPr lang="fr-FR" sz="2400" b="0" i="0" u="none" baseline="0" dirty="0" err="1"/>
              <a:t>REDD</a:t>
            </a:r>
            <a:r>
              <a:rPr lang="fr-FR" sz="2400" b="0" i="0" u="none" baseline="0" dirty="0"/>
              <a:t>+ à l'échelle communautaire provient de projets bénévoles et non de programmes </a:t>
            </a:r>
            <a:r>
              <a:rPr lang="fr-FR" sz="2400" b="0" i="0" u="none" baseline="0" dirty="0" err="1"/>
              <a:t>REDD</a:t>
            </a:r>
            <a:r>
              <a:rPr lang="fr-FR" sz="2400" b="0" i="0" u="none" baseline="0" dirty="0"/>
              <a:t>+ mis en </a:t>
            </a:r>
            <a:r>
              <a:rPr lang="fr-FR" sz="2400" b="0" i="0" u="none" baseline="0" dirty="0" smtClean="0"/>
              <a:t>œuvre </a:t>
            </a:r>
            <a:r>
              <a:rPr lang="fr-FR" sz="2400" b="0" i="0" u="none" baseline="0" dirty="0"/>
              <a:t>à l'échelon national. </a:t>
            </a:r>
          </a:p>
          <a:p>
            <a:pPr algn="l" rtl="0"/>
            <a:r>
              <a:rPr lang="fr-FR" sz="2400" b="0" i="0" u="none" baseline="0" dirty="0"/>
              <a:t>La plupart des </a:t>
            </a:r>
            <a:r>
              <a:rPr lang="fr-FR" sz="2400" b="0" i="0" u="none" baseline="0" dirty="0" smtClean="0"/>
              <a:t>études</a:t>
            </a:r>
            <a:r>
              <a:rPr lang="fr-FR" sz="2400" b="0" i="0" u="none" dirty="0" smtClean="0"/>
              <a:t> de </a:t>
            </a:r>
            <a:r>
              <a:rPr lang="fr-FR" sz="2400" b="0" i="0" u="none" baseline="0" dirty="0" smtClean="0"/>
              <a:t>cas </a:t>
            </a:r>
            <a:r>
              <a:rPr lang="fr-FR" sz="2400" b="0" i="0" u="none" baseline="0" dirty="0"/>
              <a:t>disponibles expliquent comment les </a:t>
            </a:r>
            <a:r>
              <a:rPr lang="fr-FR" sz="2400" b="0" i="0" u="none" baseline="0" dirty="0" smtClean="0"/>
              <a:t>collectivités </a:t>
            </a:r>
            <a:r>
              <a:rPr lang="fr-FR" sz="2400" b="0" i="0" u="none" baseline="0" dirty="0"/>
              <a:t>surveillent </a:t>
            </a:r>
            <a:r>
              <a:rPr lang="fr-FR" sz="2400" b="0" i="0" u="none" baseline="0" dirty="0" smtClean="0"/>
              <a:t>leurs forêts </a:t>
            </a:r>
            <a:r>
              <a:rPr lang="fr-FR" sz="2400" b="0" i="0" u="none" baseline="0" dirty="0"/>
              <a:t>et comment, dans certains cas, elles évaluent </a:t>
            </a:r>
            <a:r>
              <a:rPr lang="fr-FR" sz="2400" b="0" i="0" u="none" baseline="0" dirty="0" smtClean="0"/>
              <a:t>l’adéquation </a:t>
            </a:r>
            <a:r>
              <a:rPr lang="fr-FR" sz="2400" b="0" i="0" u="none" baseline="0" dirty="0"/>
              <a:t>et la fiabilité des méthodes utilisées.</a:t>
            </a:r>
          </a:p>
          <a:p>
            <a:pPr algn="l" rtl="0"/>
            <a:r>
              <a:rPr lang="fr-FR" sz="2400" b="0" i="0" u="none" baseline="0" dirty="0"/>
              <a:t>Il existe peu d'exemples d'utilisation, au sein des </a:t>
            </a:r>
            <a:r>
              <a:rPr lang="fr-FR" sz="2400" b="0" i="0" u="none" baseline="0" dirty="0" smtClean="0"/>
              <a:t>collectivités, </a:t>
            </a:r>
            <a:r>
              <a:rPr lang="fr-FR" sz="2400" b="0" i="0" u="none" baseline="0" dirty="0"/>
              <a:t>de </a:t>
            </a:r>
            <a:r>
              <a:rPr lang="fr-FR" sz="2400" b="0" i="0" u="none" baseline="0" dirty="0" smtClean="0"/>
              <a:t>appareils électroniques portatifs </a:t>
            </a:r>
            <a:r>
              <a:rPr lang="fr-FR" sz="2400" b="0" i="0" u="none" baseline="0" dirty="0"/>
              <a:t>tels </a:t>
            </a:r>
            <a:r>
              <a:rPr lang="fr-FR" sz="2400" b="0" i="0" u="none" baseline="0" dirty="0" smtClean="0"/>
              <a:t>ceux préconisés dans ce cours</a:t>
            </a:r>
            <a:r>
              <a:rPr lang="fr-FR" sz="2400" b="0" i="0" u="none" baseline="0" dirty="0"/>
              <a:t>.</a:t>
            </a:r>
            <a:endParaRPr lang="fr-FR" sz="2000" dirty="0" smtClean="0"/>
          </a:p>
          <a:p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9592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fr-FR" dirty="0"/>
              <a:t>Présentation des exemples nationaux </a:t>
            </a:r>
            <a:r>
              <a:rPr lang="fr-FR" b="0" i="0" u="none" baseline="0" dirty="0"/>
              <a:t>(2/3)</a:t>
            </a:r>
            <a:endParaRPr lang="fr-F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312016" y="1274378"/>
            <a:ext cx="8521188" cy="4444029"/>
          </a:xfrm>
        </p:spPr>
        <p:txBody>
          <a:bodyPr/>
          <a:lstStyle/>
          <a:p>
            <a:pPr algn="l" rtl="0">
              <a:lnSpc>
                <a:spcPct val="100000"/>
              </a:lnSpc>
            </a:pPr>
            <a:r>
              <a:rPr lang="fr-FR" sz="2400" b="0" i="0" u="none" baseline="0" dirty="0"/>
              <a:t>Des informations limitées sont disponibles sur l'intégration des données </a:t>
            </a:r>
            <a:r>
              <a:rPr lang="fr-FR" sz="2400" b="0" i="0" u="none" baseline="0" dirty="0" smtClean="0"/>
              <a:t>recueillies </a:t>
            </a:r>
            <a:r>
              <a:rPr lang="fr-FR" sz="2400" b="0" i="0" u="none" baseline="0" dirty="0"/>
              <a:t>localement et sur celles recueillies par télédétection, ou encore sur l'intégration </a:t>
            </a:r>
            <a:r>
              <a:rPr lang="fr-FR" sz="2400" b="0" i="0" u="none" baseline="0" dirty="0" smtClean="0"/>
              <a:t>des premières dans </a:t>
            </a:r>
            <a:r>
              <a:rPr lang="fr-FR" sz="2400" b="0" i="0" u="none" baseline="0" dirty="0"/>
              <a:t>les systèmes nationaux de mesure, de notification et de vérification (MNV) ainsi que dans le système national de surveillance des forêts.</a:t>
            </a:r>
          </a:p>
          <a:p>
            <a:pPr algn="l" rtl="0">
              <a:lnSpc>
                <a:spcPct val="100000"/>
              </a:lnSpc>
            </a:pPr>
            <a:r>
              <a:rPr lang="fr-FR" sz="2400" b="0" i="0" u="none" baseline="0" dirty="0"/>
              <a:t>Des informations très limitées sont disponibles sur les modalités d'utilisation des données issues des activités de surveillance à l'échelon local aux fins de </a:t>
            </a:r>
            <a:r>
              <a:rPr lang="fr-FR" sz="2400" b="0" i="0" u="none" baseline="0" dirty="0" smtClean="0"/>
              <a:t>la répartition </a:t>
            </a:r>
            <a:r>
              <a:rPr lang="fr-FR" sz="2400" b="0" i="0" u="none" baseline="0" dirty="0"/>
              <a:t>des bénéfices de </a:t>
            </a:r>
            <a:r>
              <a:rPr lang="fr-FR" sz="2400" b="0" i="0" u="none" baseline="0" dirty="0" smtClean="0"/>
              <a:t>la REDD</a:t>
            </a:r>
            <a:r>
              <a:rPr lang="fr-FR" sz="2400" b="0" i="0" u="none" baseline="0" dirty="0"/>
              <a:t>+.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fr-FR" dirty="0"/>
              <a:t>Présentation des exemples </a:t>
            </a:r>
            <a:r>
              <a:rPr lang="fr-FR" dirty="0" smtClean="0"/>
              <a:t>nationaux (</a:t>
            </a:r>
            <a:r>
              <a:rPr lang="fr-FR" dirty="0"/>
              <a:t>3/3</a:t>
            </a:r>
            <a:r>
              <a:rPr lang="fr-FR" b="0" i="0" u="none" baseline="0" dirty="0"/>
              <a:t>)</a:t>
            </a:r>
            <a:endParaRPr lang="fr-F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366608" y="1219787"/>
            <a:ext cx="8521188" cy="3930732"/>
          </a:xfrm>
        </p:spPr>
        <p:txBody>
          <a:bodyPr/>
          <a:lstStyle/>
          <a:p>
            <a:pPr algn="l" rtl="0"/>
            <a:r>
              <a:rPr lang="fr-FR" sz="2400" b="0" i="0" u="none" baseline="0" dirty="0"/>
              <a:t>Nous présentons ici quelques cas de surveillance de la biomasse effectuée à l'échelon communautaire, nous illustrons les modalités des opérations sur le terrain et nous montrons les différentes approches </a:t>
            </a:r>
            <a:r>
              <a:rPr lang="fr-FR" sz="2400" b="0" i="0" u="none" baseline="0" dirty="0" smtClean="0"/>
              <a:t>au </a:t>
            </a:r>
            <a:r>
              <a:rPr lang="fr-FR" sz="2400" b="1" i="0" u="none" baseline="0" dirty="0" smtClean="0"/>
              <a:t>Népal</a:t>
            </a:r>
            <a:r>
              <a:rPr lang="fr-FR" sz="2400" b="0" i="0" u="none" baseline="0" dirty="0"/>
              <a:t>, </a:t>
            </a:r>
            <a:r>
              <a:rPr lang="fr-FR" sz="2400" b="0" i="0" u="none" baseline="0" dirty="0" smtClean="0"/>
              <a:t>au </a:t>
            </a:r>
            <a:r>
              <a:rPr lang="fr-FR" sz="2400" b="1" i="0" u="none" baseline="0" dirty="0" smtClean="0"/>
              <a:t>Guyana</a:t>
            </a:r>
            <a:r>
              <a:rPr lang="fr-FR" sz="2400" b="0" i="0" u="none" baseline="0" dirty="0" smtClean="0"/>
              <a:t> </a:t>
            </a:r>
            <a:r>
              <a:rPr lang="fr-FR" sz="2400" b="0" i="0" u="none" baseline="0" dirty="0"/>
              <a:t>et </a:t>
            </a:r>
            <a:r>
              <a:rPr lang="fr-FR" sz="2400" b="0" i="0" u="none" baseline="0" dirty="0" smtClean="0"/>
              <a:t>au </a:t>
            </a:r>
            <a:r>
              <a:rPr lang="fr-FR" sz="2400" b="1" i="0" u="none" baseline="0" dirty="0" smtClean="0"/>
              <a:t>Viet </a:t>
            </a:r>
            <a:r>
              <a:rPr lang="fr-FR" sz="2400" b="1" i="0" u="none" baseline="0" dirty="0"/>
              <a:t>Nam.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algn="l" rtl="0"/>
            <a:r>
              <a:rPr lang="fr-FR" b="0" i="0" u="none" baseline="0" dirty="0"/>
              <a:t>Partie 2 </a:t>
            </a:r>
            <a:r>
              <a:rPr lang="fr-FR" dirty="0" smtClean="0"/>
              <a:t>– Quelques </a:t>
            </a:r>
            <a:r>
              <a:rPr lang="fr-FR" b="0" i="0" u="none" baseline="0" dirty="0" smtClean="0"/>
              <a:t>enseignements</a:t>
            </a:r>
            <a:endParaRPr lang="fr-F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 rtl="0"/>
            <a:r>
              <a:rPr lang="fr-FR" b="0" i="0" u="none" baseline="0" dirty="0"/>
              <a:t>Nous avons étudié les cas de plusieurs projets </a:t>
            </a:r>
            <a:r>
              <a:rPr lang="fr-FR" b="0" i="0" u="none" baseline="0" dirty="0" smtClean="0"/>
              <a:t>réalisés au </a:t>
            </a:r>
            <a:r>
              <a:rPr lang="fr-FR" b="0" i="0" u="none" baseline="0" dirty="0"/>
              <a:t>Guyana, au Népal et au Viet Nam.</a:t>
            </a:r>
          </a:p>
          <a:p>
            <a:pPr algn="l" rtl="0"/>
            <a:r>
              <a:rPr lang="fr-FR" b="0" i="0" u="none" baseline="0" dirty="0"/>
              <a:t>Que pouvons-nous </a:t>
            </a:r>
            <a:r>
              <a:rPr lang="fr-FR" b="0" i="0" u="none" baseline="0" dirty="0" smtClean="0"/>
              <a:t>en conclure </a:t>
            </a:r>
            <a:r>
              <a:rPr lang="fr-FR" b="0" i="0" u="none" baseline="0" dirty="0"/>
              <a:t>?</a:t>
            </a:r>
          </a:p>
          <a:p>
            <a:pPr algn="l" rtl="0"/>
            <a:r>
              <a:rPr lang="fr-FR" b="0" i="0" u="none" baseline="0" dirty="0" smtClean="0"/>
              <a:t>Considérons les </a:t>
            </a:r>
            <a:r>
              <a:rPr lang="fr-FR" b="0" i="0" u="none" baseline="0" dirty="0"/>
              <a:t>points suivants :</a:t>
            </a:r>
          </a:p>
          <a:p>
            <a:pPr lvl="1" algn="l" rtl="0"/>
            <a:r>
              <a:rPr lang="fr-FR" b="0" i="0" u="none" baseline="0" dirty="0"/>
              <a:t>Rapport entre les données de surveillance recueillies à l'échelon local et </a:t>
            </a:r>
            <a:r>
              <a:rPr lang="fr-FR" b="0" i="0" u="none" baseline="0" dirty="0" smtClean="0"/>
              <a:t>celles des systèmes </a:t>
            </a:r>
            <a:r>
              <a:rPr lang="fr-FR" b="0" i="0" u="none" baseline="0" dirty="0"/>
              <a:t>nationaux</a:t>
            </a:r>
          </a:p>
          <a:p>
            <a:pPr lvl="1" algn="l" rtl="0"/>
            <a:r>
              <a:rPr lang="fr-FR" b="0" i="0" u="none" baseline="0" dirty="0"/>
              <a:t>Fiabilité de la surveillance en milieu communautaire</a:t>
            </a:r>
          </a:p>
          <a:p>
            <a:pPr lvl="1" algn="l" rtl="0"/>
            <a:r>
              <a:rPr lang="fr-FR" b="0" i="0" u="none" baseline="0" dirty="0"/>
              <a:t>Pertinence des techniques utilisées</a:t>
            </a:r>
          </a:p>
          <a:p>
            <a:pPr lvl="1" algn="l" rtl="0"/>
            <a:r>
              <a:rPr lang="fr-FR" b="0" i="0" u="none" baseline="0" dirty="0"/>
              <a:t>Conséquences sociales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53086"/>
          </a:xfrm>
        </p:spPr>
        <p:txBody>
          <a:bodyPr/>
          <a:lstStyle/>
          <a:p>
            <a:pPr algn="l" rtl="0"/>
            <a:r>
              <a:rPr lang="fr-FR" sz="2800" b="0" i="0" u="none" baseline="0" dirty="0"/>
              <a:t>Rapport entre </a:t>
            </a:r>
            <a:r>
              <a:rPr lang="fr-FR" sz="2800" b="0" i="0" u="none" baseline="0" dirty="0" smtClean="0"/>
              <a:t>la surveillance locale et les </a:t>
            </a:r>
            <a:r>
              <a:rPr lang="fr-FR" sz="2800" b="0" i="0" u="none" baseline="0" dirty="0"/>
              <a:t>systèmes </a:t>
            </a:r>
            <a:r>
              <a:rPr lang="fr-FR" sz="2800" b="0" i="0" u="none" baseline="0" dirty="0" smtClean="0"/>
              <a:t>nationaux de MNV</a:t>
            </a:r>
            <a:endParaRPr lang="fr-FR" sz="2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325664" y="1776514"/>
            <a:ext cx="8354312" cy="4202928"/>
          </a:xfrm>
        </p:spPr>
        <p:txBody>
          <a:bodyPr/>
          <a:lstStyle/>
          <a:p>
            <a:pPr algn="l" rtl="0">
              <a:lnSpc>
                <a:spcPct val="100000"/>
              </a:lnSpc>
              <a:spcBef>
                <a:spcPts val="600"/>
              </a:spcBef>
            </a:pPr>
            <a:r>
              <a:rPr lang="fr-FR" sz="1800" b="0" i="0" u="none" baseline="0" dirty="0"/>
              <a:t>Dans </a:t>
            </a:r>
            <a:r>
              <a:rPr lang="fr-FR" sz="1800" b="0" i="0" u="none" baseline="0" dirty="0" smtClean="0"/>
              <a:t>aucun des cas, </a:t>
            </a:r>
            <a:r>
              <a:rPr lang="fr-FR" sz="1800" b="0" i="0" u="none" baseline="0" dirty="0"/>
              <a:t>une tentative n'a été menée pour établir un lien entre </a:t>
            </a:r>
            <a:r>
              <a:rPr lang="fr-FR" sz="1800" b="0" i="0" u="none" baseline="0" dirty="0" smtClean="0"/>
              <a:t>la surveillance locale et les systèmes </a:t>
            </a:r>
            <a:r>
              <a:rPr lang="fr-FR" sz="1800" b="0" i="0" u="none" baseline="0" dirty="0"/>
              <a:t>nationaux de MNV :</a:t>
            </a:r>
          </a:p>
          <a:p>
            <a:pPr lvl="1" algn="l" rtl="0">
              <a:lnSpc>
                <a:spcPct val="100000"/>
              </a:lnSpc>
              <a:spcBef>
                <a:spcPts val="600"/>
              </a:spcBef>
            </a:pPr>
            <a:r>
              <a:rPr lang="fr-FR" sz="1600" b="0" i="1" u="none" baseline="0" dirty="0"/>
              <a:t>Comment l'expliquer ? </a:t>
            </a:r>
            <a:r>
              <a:rPr lang="fr-FR" sz="1600" b="0" i="1" u="none" baseline="0" dirty="0" smtClean="0"/>
              <a:t>Est-ce simplement une </a:t>
            </a:r>
            <a:r>
              <a:rPr lang="fr-FR" sz="1600" b="0" i="1" u="none" baseline="0" dirty="0"/>
              <a:t>question de temps ou les données ne sont-elles tout bonnement pas compatibles ?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</a:pPr>
            <a:r>
              <a:rPr lang="fr-FR" sz="1800" b="0" i="0" u="none" baseline="0" dirty="0"/>
              <a:t>Un ou deux projets ont tenté d'associer les données recueillies en milieu communautaire à celles obtenues par télédétection. Par exemple, le projet soutenu par la SNV au Viet Nam a établi une solide corrélation entre les données </a:t>
            </a:r>
            <a:r>
              <a:rPr lang="fr-FR" sz="1800" b="0" i="0" u="none" baseline="0" dirty="0" smtClean="0"/>
              <a:t>recueillies </a:t>
            </a:r>
            <a:r>
              <a:rPr lang="fr-FR" sz="1800" b="0" i="0" u="none" baseline="0" dirty="0"/>
              <a:t>sur le terrain et les informations fournies par SPOT :</a:t>
            </a:r>
          </a:p>
          <a:p>
            <a:pPr lvl="1" algn="l" rtl="0">
              <a:lnSpc>
                <a:spcPct val="100000"/>
              </a:lnSpc>
              <a:spcBef>
                <a:spcPts val="600"/>
              </a:spcBef>
            </a:pPr>
            <a:r>
              <a:rPr lang="fr-FR" sz="1600" b="0" i="0" u="none" baseline="0" dirty="0"/>
              <a:t>Par conséquent, les données </a:t>
            </a:r>
            <a:r>
              <a:rPr lang="fr-FR" sz="1600" b="0" i="0" u="none" baseline="0" dirty="0" smtClean="0"/>
              <a:t>recueillies localement devraient </a:t>
            </a:r>
            <a:r>
              <a:rPr lang="fr-FR" sz="1600" b="0" i="0" u="none" baseline="0" dirty="0"/>
              <a:t>être compatibles avec </a:t>
            </a:r>
            <a:r>
              <a:rPr lang="fr-FR" sz="1600" b="0" i="0" u="none" baseline="0" dirty="0" smtClean="0"/>
              <a:t>celles </a:t>
            </a:r>
            <a:r>
              <a:rPr lang="fr-FR" sz="1600" b="0" i="0" u="none" baseline="0" dirty="0"/>
              <a:t>recueillies par télédétection sur de plus vastes zones.</a:t>
            </a:r>
          </a:p>
          <a:p>
            <a:pPr lvl="1" algn="l" rtl="0">
              <a:lnSpc>
                <a:spcPct val="100000"/>
              </a:lnSpc>
              <a:spcBef>
                <a:spcPts val="600"/>
              </a:spcBef>
            </a:pPr>
            <a:r>
              <a:rPr lang="fr-FR" sz="1600" b="0" i="1" u="none" baseline="0" dirty="0"/>
              <a:t>Que </a:t>
            </a:r>
            <a:r>
              <a:rPr lang="fr-FR" sz="1600" b="0" i="1" u="none" baseline="0" dirty="0" smtClean="0"/>
              <a:t>faut-il faire pour en être certain </a:t>
            </a:r>
            <a:r>
              <a:rPr lang="fr-FR" sz="1600" b="0" i="1" u="none" baseline="0" dirty="0"/>
              <a:t>?</a:t>
            </a:r>
          </a:p>
          <a:p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pPr algn="l" rtl="0"/>
            <a:r>
              <a:rPr lang="fr-FR" sz="2800" b="0" i="0" u="none" baseline="0" dirty="0"/>
              <a:t>Fiabilité de la surveillance </a:t>
            </a:r>
            <a:r>
              <a:rPr lang="fr-FR" sz="2800" b="0" i="0" u="none" baseline="0" dirty="0" smtClean="0"/>
              <a:t>communautaire</a:t>
            </a:r>
            <a:endParaRPr lang="fr-FR" sz="2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 rtl="0">
              <a:lnSpc>
                <a:spcPct val="100000"/>
              </a:lnSpc>
            </a:pPr>
            <a:r>
              <a:rPr lang="fr-FR" sz="2000" b="0" i="0" u="none" baseline="0" dirty="0"/>
              <a:t>Les études de plusieurs cas confirment que les résultats de la surveillance </a:t>
            </a:r>
            <a:r>
              <a:rPr lang="fr-FR" sz="2000" b="0" i="0" u="none" baseline="0" dirty="0" smtClean="0"/>
              <a:t>communautaire </a:t>
            </a:r>
            <a:r>
              <a:rPr lang="fr-FR" sz="2000" b="0" i="0" u="none" baseline="0" dirty="0"/>
              <a:t>sont </a:t>
            </a:r>
            <a:r>
              <a:rPr lang="fr-FR" sz="2000" b="0" i="0" u="none" baseline="0" dirty="0" smtClean="0"/>
              <a:t>précis et </a:t>
            </a:r>
            <a:r>
              <a:rPr lang="fr-FR" sz="2000" b="0" i="0" u="none" baseline="0" dirty="0"/>
              <a:t>fiables, et le projet </a:t>
            </a:r>
            <a:r>
              <a:rPr lang="fr-FR" sz="2000" b="0" i="0" u="none" baseline="0" dirty="0" err="1"/>
              <a:t>Tra</a:t>
            </a:r>
            <a:r>
              <a:rPr lang="fr-FR" sz="2000" b="0" i="0" u="none" baseline="0" dirty="0"/>
              <a:t> </a:t>
            </a:r>
            <a:r>
              <a:rPr lang="fr-FR" sz="2000" b="0" i="0" u="none" baseline="0" dirty="0" err="1"/>
              <a:t>Bui</a:t>
            </a:r>
            <a:r>
              <a:rPr lang="fr-FR" sz="2000" b="0" i="0" u="none" baseline="0" dirty="0"/>
              <a:t> </a:t>
            </a:r>
            <a:r>
              <a:rPr lang="fr-FR" sz="2000" b="0" i="0" u="none" baseline="0" dirty="0" smtClean="0"/>
              <a:t>au </a:t>
            </a:r>
            <a:r>
              <a:rPr lang="fr-FR" sz="2000" b="0" i="0" u="none" baseline="0" dirty="0"/>
              <a:t>Viet Nam a montré que la surveillance était nettement moins onéreuse lorsqu'elle était confiée aux </a:t>
            </a:r>
            <a:r>
              <a:rPr lang="fr-FR" sz="2000" b="0" i="0" u="none" baseline="0" dirty="0" smtClean="0"/>
              <a:t>collectivités </a:t>
            </a:r>
            <a:r>
              <a:rPr lang="fr-FR" sz="2000" b="0" i="0" u="none" baseline="0" dirty="0"/>
              <a:t>plutôt qu'à des professionnels.</a:t>
            </a:r>
          </a:p>
          <a:p>
            <a:pPr algn="l" rtl="0">
              <a:lnSpc>
                <a:spcPct val="100000"/>
              </a:lnSpc>
            </a:pPr>
            <a:r>
              <a:rPr lang="fr-FR" sz="2000" b="0" i="0" u="none" baseline="0" dirty="0"/>
              <a:t>Le projet </a:t>
            </a:r>
            <a:r>
              <a:rPr lang="fr-FR" sz="2000" b="0" i="0" u="none" baseline="0" dirty="0" smtClean="0"/>
              <a:t>soutenu </a:t>
            </a:r>
            <a:r>
              <a:rPr lang="fr-FR" sz="2000" b="0" i="0" u="none" baseline="0" dirty="0"/>
              <a:t>par la SNV a montré que les données recueillies </a:t>
            </a:r>
            <a:r>
              <a:rPr lang="fr-FR" sz="2000" b="0" i="0" u="none" baseline="0" dirty="0" smtClean="0"/>
              <a:t>localement s'intégraient </a:t>
            </a:r>
            <a:r>
              <a:rPr lang="fr-FR" sz="2000" b="0" i="0" u="none" baseline="0" dirty="0"/>
              <a:t>parfaitement aux données SPOT.</a:t>
            </a:r>
          </a:p>
          <a:p>
            <a:pPr algn="l" rtl="0">
              <a:lnSpc>
                <a:spcPct val="100000"/>
              </a:lnSpc>
            </a:pPr>
            <a:r>
              <a:rPr lang="fr-FR" sz="2000" b="0" i="1" u="none" baseline="0" dirty="0"/>
              <a:t>Quelles autres études convient-il de mener pour confirmer cette </a:t>
            </a:r>
            <a:r>
              <a:rPr lang="fr-FR" sz="2000" b="0" i="1" u="none" baseline="0" dirty="0" smtClean="0"/>
              <a:t>constatation ? </a:t>
            </a:r>
            <a:r>
              <a:rPr lang="fr-FR" sz="2000" b="0" i="1" u="none" baseline="0" dirty="0"/>
              <a:t>Pouvons-nous partir du principe que la surveillance </a:t>
            </a:r>
            <a:r>
              <a:rPr lang="fr-FR" sz="2000" b="0" i="1" u="none" baseline="0" dirty="0" smtClean="0"/>
              <a:t>communautaire </a:t>
            </a:r>
            <a:r>
              <a:rPr lang="fr-FR" sz="2000" b="0" i="1" u="none" baseline="0" dirty="0"/>
              <a:t>fournit systématiquement des données exactes ? Quels facteurs pourraient nuire à la fiabilité des données ?</a:t>
            </a:r>
          </a:p>
          <a:p>
            <a:pPr>
              <a:lnSpc>
                <a:spcPct val="100000"/>
              </a:lnSpc>
            </a:pPr>
            <a:endParaRPr lang="fr-F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algn="l" rtl="0"/>
            <a:r>
              <a:rPr lang="fr-FR" b="0" i="0" u="none" baseline="0"/>
              <a:t>Adéquation des techniques utilisées</a:t>
            </a:r>
            <a:endParaRPr lang="fr-F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393904" y="949142"/>
            <a:ext cx="8521188" cy="5042224"/>
          </a:xfrm>
        </p:spPr>
        <p:txBody>
          <a:bodyPr/>
          <a:lstStyle/>
          <a:p>
            <a:pPr algn="l" rtl="0">
              <a:lnSpc>
                <a:spcPct val="100000"/>
              </a:lnSpc>
              <a:spcBef>
                <a:spcPts val="600"/>
              </a:spcBef>
            </a:pPr>
            <a:r>
              <a:rPr lang="fr-FR" sz="2000" b="0" i="0" u="none" baseline="0" dirty="0"/>
              <a:t>Dans </a:t>
            </a:r>
            <a:r>
              <a:rPr lang="fr-FR" sz="2000" b="0" i="0" u="none" baseline="0" dirty="0" smtClean="0"/>
              <a:t>la quasi-totalité des projets</a:t>
            </a:r>
            <a:r>
              <a:rPr lang="fr-FR" sz="2000" b="0" i="0" u="none" baseline="0" dirty="0"/>
              <a:t>, des </a:t>
            </a:r>
            <a:r>
              <a:rPr lang="fr-FR" sz="2000" b="0" i="0" u="none" baseline="0" dirty="0" smtClean="0"/>
              <a:t>appareils portatifs </a:t>
            </a:r>
            <a:r>
              <a:rPr lang="fr-FR" sz="2000" b="0" i="0" u="none" baseline="0" dirty="0"/>
              <a:t>semblables à ceux que nous avons présentés dans la partie principale du module ont été utilisés (« smartphones » ou </a:t>
            </a:r>
            <a:r>
              <a:rPr lang="fr-FR" sz="2000" b="0" i="0" u="none" baseline="0" dirty="0" smtClean="0"/>
              <a:t>tablettes).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</a:pPr>
            <a:r>
              <a:rPr lang="fr-FR" sz="2000" b="0" i="0" u="none" baseline="0" dirty="0" smtClean="0"/>
              <a:t>Dans </a:t>
            </a:r>
            <a:r>
              <a:rPr lang="fr-FR" sz="2000" b="0" i="0" u="none" baseline="0" dirty="0"/>
              <a:t>certains cas, un support papier a également été utilisé pour vérifier la fiabilité des données.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</a:pPr>
            <a:r>
              <a:rPr lang="fr-FR" sz="2000" b="0" i="0" u="none" baseline="0" dirty="0"/>
              <a:t>Il est intéressant de constater que ces </a:t>
            </a:r>
            <a:r>
              <a:rPr lang="fr-FR" sz="2000" b="0" i="0" u="none" baseline="0" dirty="0" smtClean="0"/>
              <a:t>appareils sont </a:t>
            </a:r>
            <a:r>
              <a:rPr lang="fr-FR" sz="2000" b="0" i="0" u="none" baseline="0" dirty="0"/>
              <a:t>très largement utilisés au sein des </a:t>
            </a:r>
            <a:r>
              <a:rPr lang="fr-FR" sz="2000" b="0" i="0" u="none" baseline="0" dirty="0" smtClean="0"/>
              <a:t>collectivités. </a:t>
            </a:r>
            <a:r>
              <a:rPr lang="fr-FR" sz="2000" b="0" i="0" u="none" baseline="0" dirty="0"/>
              <a:t>Dans </a:t>
            </a:r>
            <a:r>
              <a:rPr lang="fr-FR" sz="2000" b="0" i="0" u="none" baseline="0" dirty="0" smtClean="0"/>
              <a:t>l’un </a:t>
            </a:r>
            <a:r>
              <a:rPr lang="fr-FR" sz="2000" b="0" i="0" u="none" baseline="0" dirty="0"/>
              <a:t>des </a:t>
            </a:r>
            <a:r>
              <a:rPr lang="fr-FR" sz="2000" b="0" i="0" u="none" baseline="0" dirty="0" smtClean="0"/>
              <a:t>cas, </a:t>
            </a:r>
            <a:r>
              <a:rPr lang="fr-FR" sz="2000" b="0" i="0" u="none" baseline="0" dirty="0"/>
              <a:t>au Viet Nam, 60 % de la population </a:t>
            </a:r>
            <a:r>
              <a:rPr lang="fr-FR" sz="2000" b="0" i="0" u="none" baseline="0" dirty="0" smtClean="0"/>
              <a:t>disposaient </a:t>
            </a:r>
            <a:r>
              <a:rPr lang="fr-FR" sz="2000" b="0" i="0" u="none" baseline="0" dirty="0"/>
              <a:t>de </a:t>
            </a:r>
            <a:r>
              <a:rPr lang="fr-FR" sz="2000" b="0" i="0" u="none" baseline="0" dirty="0" smtClean="0"/>
              <a:t>téléphones portables </a:t>
            </a:r>
            <a:r>
              <a:rPr lang="fr-FR" sz="2000" b="0" i="0" u="none" baseline="0" dirty="0"/>
              <a:t>(pas nécessairement des « smartphones »).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</a:pPr>
            <a:r>
              <a:rPr lang="fr-FR" sz="2000" b="0" i="0" u="none" baseline="0" dirty="0"/>
              <a:t>Certains indices montrent que les populations locales éprouvent certaines difficultés à utiliser les systèmes </a:t>
            </a:r>
            <a:r>
              <a:rPr lang="fr-FR" sz="2000" b="0" i="0" u="none" baseline="0" dirty="0" smtClean="0"/>
              <a:t>mondiaux </a:t>
            </a:r>
            <a:r>
              <a:rPr lang="fr-FR" sz="2000" b="0" i="0" u="none" baseline="0" dirty="0"/>
              <a:t>de localisation (GPS). Les « smartphones » permettent d'éviter le problème </a:t>
            </a:r>
            <a:r>
              <a:rPr lang="fr-FR" sz="2000" b="0" i="0" u="none" baseline="0" dirty="0" smtClean="0"/>
              <a:t>puisque </a:t>
            </a:r>
            <a:r>
              <a:rPr lang="fr-FR" sz="2000" b="0" i="0" u="none" baseline="0" dirty="0"/>
              <a:t>l'application peut être utilisée directement.</a:t>
            </a:r>
          </a:p>
          <a:p>
            <a:pPr algn="l" rtl="0">
              <a:lnSpc>
                <a:spcPct val="100000"/>
              </a:lnSpc>
              <a:buNone/>
            </a:pPr>
            <a:endParaRPr lang="fr-FR" sz="2000" dirty="0" smtClean="0"/>
          </a:p>
          <a:p>
            <a:pPr>
              <a:lnSpc>
                <a:spcPct val="100000"/>
              </a:lnSpc>
            </a:pPr>
            <a:endParaRPr lang="fr-F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011758"/>
          </a:xfrm>
        </p:spPr>
        <p:txBody>
          <a:bodyPr/>
          <a:lstStyle/>
          <a:p>
            <a:pPr algn="l" rtl="0"/>
            <a:r>
              <a:rPr lang="fr-FR" b="0" i="0" u="none" baseline="0" dirty="0"/>
              <a:t>Informations supplémentaires sur les </a:t>
            </a:r>
            <a:r>
              <a:rPr lang="fr-FR" b="0" i="0" u="none" baseline="0" dirty="0" smtClean="0"/>
              <a:t>techniques utilisées</a:t>
            </a:r>
            <a:endParaRPr lang="fr-F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571328" y="1383562"/>
            <a:ext cx="8286072" cy="4580510"/>
          </a:xfrm>
        </p:spPr>
        <p:txBody>
          <a:bodyPr/>
          <a:lstStyle/>
          <a:p>
            <a:pPr algn="l" rtl="0"/>
            <a:r>
              <a:rPr lang="fr-FR" b="0" i="0" u="none" baseline="0" dirty="0"/>
              <a:t>Au moment de choisir un </a:t>
            </a:r>
            <a:r>
              <a:rPr lang="fr-FR" b="0" i="0" u="none" baseline="0" dirty="0" smtClean="0"/>
              <a:t>appareil portatif, </a:t>
            </a:r>
            <a:r>
              <a:rPr lang="fr-FR" b="0" i="0" u="none" baseline="0" dirty="0"/>
              <a:t>la taille et la luminosité de l'écran, l'autonomie de la </a:t>
            </a:r>
            <a:r>
              <a:rPr lang="fr-FR" b="0" i="0" u="none" baseline="0" dirty="0" smtClean="0"/>
              <a:t>batterie, </a:t>
            </a:r>
            <a:r>
              <a:rPr lang="fr-FR" b="0" i="0" u="none" baseline="0" dirty="0"/>
              <a:t>la longévité et la solidité </a:t>
            </a:r>
            <a:r>
              <a:rPr lang="fr-FR" b="0" i="0" u="none" baseline="0" dirty="0" smtClean="0"/>
              <a:t>semblent constituer les </a:t>
            </a:r>
            <a:r>
              <a:rPr lang="fr-FR" b="0" i="0" u="none" baseline="0" dirty="0"/>
              <a:t>principaux critères.</a:t>
            </a:r>
          </a:p>
          <a:p>
            <a:pPr algn="l" rtl="0"/>
            <a:r>
              <a:rPr lang="fr-FR" b="0" i="0" u="none" baseline="0" dirty="0"/>
              <a:t>Des </a:t>
            </a:r>
            <a:r>
              <a:rPr lang="fr-FR" b="0" i="0" u="none" baseline="0" dirty="0" smtClean="0"/>
              <a:t>batteries supplémentaires </a:t>
            </a:r>
            <a:r>
              <a:rPr lang="fr-FR" b="0" i="0" u="none" baseline="0" dirty="0"/>
              <a:t>peuvent être essentielles et des chargeurs solaires utiles.</a:t>
            </a:r>
          </a:p>
          <a:p>
            <a:pPr algn="l" rtl="0"/>
            <a:r>
              <a:rPr lang="fr-FR" b="0" i="0" u="none" baseline="0" dirty="0"/>
              <a:t>Dans les forêts denses, certains problèmes de connectivité peuvent se poser (pour la fonction GPS).</a:t>
            </a:r>
          </a:p>
          <a:p>
            <a:pPr algn="l" rtl="0"/>
            <a:r>
              <a:rPr lang="fr-FR" b="0" i="0" u="none" baseline="0" dirty="0"/>
              <a:t>La pluie peut également représenter un </a:t>
            </a:r>
            <a:r>
              <a:rPr lang="fr-FR" b="0" i="0" u="none" baseline="0" dirty="0" smtClean="0"/>
              <a:t>inconvénient, </a:t>
            </a:r>
            <a:r>
              <a:rPr lang="fr-FR" b="0" i="0" u="none" baseline="0" dirty="0"/>
              <a:t>auquel cas il convient de placer le matériel à l'abri.</a:t>
            </a:r>
          </a:p>
          <a:p>
            <a:pPr algn="l" rtl="0"/>
            <a:r>
              <a:rPr lang="fr-FR" b="0" i="1" u="none" baseline="0" dirty="0"/>
              <a:t>Quels autres inconvénients ce type </a:t>
            </a:r>
            <a:r>
              <a:rPr lang="fr-FR" b="0" i="1" u="none" baseline="0" dirty="0" smtClean="0"/>
              <a:t>d'équipements </a:t>
            </a:r>
            <a:r>
              <a:rPr lang="fr-FR" b="0" i="1" u="none" baseline="0" dirty="0"/>
              <a:t>peut-il présenter ? </a:t>
            </a:r>
            <a:endParaRPr lang="fr-FR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geningen UR">
  <a:themeElements>
    <a:clrScheme name="WHUK - 010412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948A8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15288</TotalTime>
  <Words>1015</Words>
  <Application>Microsoft Office PowerPoint</Application>
  <PresentationFormat>On-screen Show (4:3)</PresentationFormat>
  <Paragraphs>63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Wageningen UR</vt:lpstr>
      <vt:lpstr>Module 2.4 – Intégration de la surveillance de la REDD+ par les collectivités au système de surveillance national (ou d’échelle comparable)</vt:lpstr>
      <vt:lpstr>Partie I – Présentation des exemples nationaux (1/3)</vt:lpstr>
      <vt:lpstr>Présentation des exemples nationaux (2/3)</vt:lpstr>
      <vt:lpstr>Présentation des exemples nationaux (3/3)</vt:lpstr>
      <vt:lpstr>Partie 2 – Quelques enseignements</vt:lpstr>
      <vt:lpstr>Rapport entre la surveillance locale et les systèmes nationaux de MNV</vt:lpstr>
      <vt:lpstr>Fiabilité de la surveillance communautaire</vt:lpstr>
      <vt:lpstr>Adéquation des techniques utilisées</vt:lpstr>
      <vt:lpstr>Informations supplémentaires sur les techniques utilisées</vt:lpstr>
      <vt:lpstr>Conséquences sociales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Cecile Jannotin</cp:lastModifiedBy>
  <cp:revision>758</cp:revision>
  <dcterms:created xsi:type="dcterms:W3CDTF">2011-09-29T08:30:03Z</dcterms:created>
  <dcterms:modified xsi:type="dcterms:W3CDTF">2015-07-04T08:21:55Z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